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14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Escritorio\Veh&#237;culos\2018\Recaudo%20Veh&#237;culos\Reportes%20ingresos%20vehiculo%20y%20registro%20enero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title>
      <c:tx>
        <c:rich>
          <a:bodyPr/>
          <a:lstStyle/>
          <a:p>
            <a:pPr>
              <a:defRPr/>
            </a:pPr>
            <a:r>
              <a:rPr lang="es-CO" sz="1200" b="1" i="0" baseline="0"/>
              <a:t>Recaudo Comparativo 2017 – 2018 a Marzo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tx>
            <c:strRef>
              <c:f>Hoja2!$A$2</c:f>
              <c:strCache>
                <c:ptCount val="1"/>
                <c:pt idx="0">
                  <c:v>Registro</c:v>
                </c:pt>
              </c:strCache>
            </c:strRef>
          </c:tx>
          <c:cat>
            <c:numRef>
              <c:f>Hoja2!$B$1:$C$1</c:f>
              <c:numCache>
                <c:formatCode>_-* #,##0\ _€_-;\-* #,##0\ _€_-;_-* "-"??\ _€_-;_-@_-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Hoja2!$B$2:$C$2</c:f>
              <c:numCache>
                <c:formatCode>_-* #,##0\ _€_-;\-* #,##0\ _€_-;_-* "-"??\ _€_-;_-@_-</c:formatCode>
                <c:ptCount val="2"/>
                <c:pt idx="0">
                  <c:v>2523554900</c:v>
                </c:pt>
                <c:pt idx="1">
                  <c:v>2683394100</c:v>
                </c:pt>
              </c:numCache>
            </c:numRef>
          </c:val>
        </c:ser>
        <c:ser>
          <c:idx val="2"/>
          <c:order val="1"/>
          <c:tx>
            <c:strRef>
              <c:f>Hoja2!$A$3</c:f>
              <c:strCache>
                <c:ptCount val="1"/>
                <c:pt idx="0">
                  <c:v>Vehículos</c:v>
                </c:pt>
              </c:strCache>
            </c:strRef>
          </c:tx>
          <c:cat>
            <c:numRef>
              <c:f>Hoja2!$B$1:$C$1</c:f>
              <c:numCache>
                <c:formatCode>_-* #,##0\ _€_-;\-* #,##0\ _€_-;_-* "-"??\ _€_-;_-@_-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Hoja2!$B$3:$C$3</c:f>
              <c:numCache>
                <c:formatCode>_-* #,##0\ _€_-;\-* #,##0\ _€_-;_-* "-"??\ _€_-;_-@_-</c:formatCode>
                <c:ptCount val="2"/>
                <c:pt idx="0">
                  <c:v>3726500696.0799999</c:v>
                </c:pt>
                <c:pt idx="1">
                  <c:v>5165300000</c:v>
                </c:pt>
              </c:numCache>
            </c:numRef>
          </c:val>
        </c:ser>
        <c:shape val="box"/>
        <c:axId val="40143872"/>
        <c:axId val="40764160"/>
        <c:axId val="0"/>
      </c:bar3DChart>
      <c:catAx>
        <c:axId val="401438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Vigencia</a:t>
                </a:r>
              </a:p>
            </c:rich>
          </c:tx>
          <c:layout/>
        </c:title>
        <c:numFmt formatCode="_-* #,##0\ _€_-;\-* #,##0\ _€_-;_-* &quot;-&quot;??\ _€_-;_-@_-" sourceLinked="1"/>
        <c:majorTickMark val="none"/>
        <c:tickLblPos val="nextTo"/>
        <c:crossAx val="40764160"/>
        <c:crosses val="autoZero"/>
        <c:auto val="1"/>
        <c:lblAlgn val="ctr"/>
        <c:lblOffset val="100"/>
      </c:catAx>
      <c:valAx>
        <c:axId val="407641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CO"/>
                  <a:t>Tota</a:t>
                </a:r>
                <a:r>
                  <a:rPr lang="es-CO" baseline="0"/>
                  <a:t>l Recaudo</a:t>
                </a:r>
                <a:endParaRPr lang="es-CO"/>
              </a:p>
            </c:rich>
          </c:tx>
          <c:layout/>
        </c:title>
        <c:numFmt formatCode="_-* #,##0\ _€_-;\-* #,##0\ _€_-;_-* &quot;-&quot;??\ _€_-;_-@_-" sourceLinked="1"/>
        <c:tickLblPos val="nextTo"/>
        <c:crossAx val="401438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92080-FE4D-4DF7-A4D2-E624FBC6E817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F6D5D-3194-4D23-871B-E42DA585ED9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6EEA-31A5-4E7B-BFC5-1073162E3BC6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E6711-DA60-4554-BFD0-4816076436B7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B7789-BB17-4FB1-B626-5F81EEEBD05C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BEDB9-DAC1-4A13-BD58-3F334965778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CB970-78A2-42F1-85D5-06D4ED0C7317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B53C-2B30-469B-84E1-B0D18A480D9D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C68E-D246-4FAC-8B5C-910165B1FEC1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1BBB5-3864-4BC6-B0CD-789E0D69F17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12B1-C3E4-4F7B-82AF-636708918548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A98E9-C253-4EBB-852D-8EA24CC7D39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B3F0-6109-4326-8EFB-26B8C1F8109C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84E4-3294-46B6-BC66-3B1FE1614130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1CC3-550A-476C-99AD-1EE530949710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B5DD2-DD70-41C7-97FE-E8A66391884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CE13D-A257-4D87-8864-B6AC8C532A68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EB4ED-3544-49D8-9A6F-534BB48F25A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A54D1-D38B-4D08-AA9B-2E0B2AF6C3D7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0FCDE-9063-4A6D-B6C0-993E48ED3195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FBE14-2B53-4713-80FF-27CE0ED8D7FD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4B9AF-6E5C-4DD9-9372-F8A9389B05B9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7DF9A3-10F8-4F97-916B-50CBCD11C6D0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53A4676-B18F-4C3F-88B7-F98AACF26939}" type="slidenum">
              <a:rPr lang="es-CO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ítulo 2"/>
          <p:cNvSpPr>
            <a:spLocks noGrp="1"/>
          </p:cNvSpPr>
          <p:nvPr>
            <p:ph type="subTitle" idx="1"/>
          </p:nvPr>
        </p:nvSpPr>
        <p:spPr>
          <a:xfrm>
            <a:off x="4356462" y="4411937"/>
            <a:ext cx="4787538" cy="1583915"/>
          </a:xfrm>
        </p:spPr>
        <p:txBody>
          <a:bodyPr/>
          <a:lstStyle/>
          <a:p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RESULTADOS OFICINA IMPUESTO SOBRE VEHÍCULOS E IMPUESTO DE REGISTRO</a:t>
            </a:r>
          </a:p>
        </p:txBody>
      </p:sp>
      <p:pic>
        <p:nvPicPr>
          <p:cNvPr id="8" name="0 Imagen" descr="rentas-0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3851" y="1685107"/>
            <a:ext cx="6049611" cy="24296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952500" y="4191000"/>
            <a:ext cx="6934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El aumento del recaudo por Impuestos sobre Vehículos </a:t>
            </a:r>
            <a:r>
              <a:rPr lang="es-CO" dirty="0" smtClean="0"/>
              <a:t>Automotores, </a:t>
            </a:r>
            <a:r>
              <a:rPr lang="es-CO" dirty="0" smtClean="0"/>
              <a:t>reporta un mayor valor por </a:t>
            </a:r>
            <a:r>
              <a:rPr lang="es-CO" dirty="0" smtClean="0"/>
              <a:t>$1.598.638.504 (100% del recaudo) </a:t>
            </a:r>
            <a:r>
              <a:rPr lang="es-CO" dirty="0" smtClean="0"/>
              <a:t>frente al acumulado a 31 de </a:t>
            </a:r>
            <a:r>
              <a:rPr lang="es-CO" dirty="0" smtClean="0"/>
              <a:t>marzo</a:t>
            </a:r>
            <a:r>
              <a:rPr lang="es-CO" dirty="0" smtClean="0"/>
              <a:t> </a:t>
            </a:r>
            <a:r>
              <a:rPr lang="es-CO" dirty="0" smtClean="0"/>
              <a:t>de </a:t>
            </a:r>
            <a:r>
              <a:rPr lang="es-CO" dirty="0" smtClean="0"/>
              <a:t>2017.  </a:t>
            </a:r>
            <a:r>
              <a:rPr lang="es-CO" dirty="0" smtClean="0"/>
              <a:t>Este mayor recaudo se debe </a:t>
            </a:r>
            <a:r>
              <a:rPr lang="es-CO" dirty="0" smtClean="0"/>
              <a:t>al periodo de descuento </a:t>
            </a:r>
            <a:r>
              <a:rPr lang="es-CO" dirty="0" smtClean="0"/>
              <a:t>de 20% sobre la vigencia 2018 </a:t>
            </a:r>
            <a:r>
              <a:rPr lang="es-CO" dirty="0" smtClean="0"/>
              <a:t>y a su vez por la gestión de cobranza de vigencias anteriores.  En cuanto a </a:t>
            </a:r>
            <a:r>
              <a:rPr lang="es-CO" dirty="0" smtClean="0"/>
              <a:t>Impuesto </a:t>
            </a:r>
            <a:r>
              <a:rPr lang="es-CO" dirty="0" smtClean="0"/>
              <a:t>de Registro se tiene un mayor recaud</a:t>
            </a:r>
            <a:r>
              <a:rPr lang="es-CO" dirty="0" smtClean="0"/>
              <a:t>o en cerca de $160.000.000 frente al primer trimestre de 2017.</a:t>
            </a:r>
            <a:endParaRPr lang="es-CO" dirty="0"/>
          </a:p>
        </p:txBody>
      </p:sp>
      <p:graphicFrame>
        <p:nvGraphicFramePr>
          <p:cNvPr id="4" name="2 Gráfico"/>
          <p:cNvGraphicFramePr/>
          <p:nvPr/>
        </p:nvGraphicFramePr>
        <p:xfrm>
          <a:off x="1803400" y="469900"/>
          <a:ext cx="5410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028700" y="927100"/>
            <a:ext cx="6934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Desde el mes de febrero de 2018 se inició el proceso de notificación de emplazamientos de las vigencias 2013 a 2017 con un alto impacto en cuanto a contactabilidad.  Los contribuyentes se han acercado a aclarar su situación con el fisco departamental lo que ha permitido cerrar cerca  4.000 procesos por pago y actualización de trámites.</a:t>
            </a:r>
            <a:endParaRPr lang="es-CO" dirty="0" smtClean="0"/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Desde finales de marzo se inició por el Departamento jornadas de liquidación y recaudo en empresas públicos y privadas lo que permite dar cobertura a un mayor número de contribuyentes evitando filas en puntos de atención para liquidación de impuestos.  También se dispuso de un abogado y un técnico en la Gobernación de Nariño para atender a los contribuyentes que allí se acerquen, esto ha permitido descongestionar oficinas y brindar la posibilidad de trámites como acuerdos de pago desde otro punto de atención.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Durante el primer trimestre del año, se ha recaudado po</a:t>
            </a:r>
            <a:r>
              <a:rPr lang="es-CO" dirty="0" smtClean="0"/>
              <a:t>r derechos de sistematización $616.829.000 a favor del Departamento a diferencia del anterior modelo de outsourcing cuyo recaudo constituía un ingreso para la empresa contratista.</a:t>
            </a: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 [Modo de compatibilidad]" id="{C688C2B8-A1F2-4EF8-A872-AF8312754759}" vid="{CFA74AD6-9DBE-45AA-9DDC-90C032B9A7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Presentación1</Template>
  <TotalTime>881</TotalTime>
  <Words>285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Presentación1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fernando rojas</dc:creator>
  <cp:lastModifiedBy>Usuario</cp:lastModifiedBy>
  <cp:revision>130</cp:revision>
  <dcterms:created xsi:type="dcterms:W3CDTF">2016-02-24T15:11:44Z</dcterms:created>
  <dcterms:modified xsi:type="dcterms:W3CDTF">2018-04-13T15:45:02Z</dcterms:modified>
</cp:coreProperties>
</file>